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81" r:id="rId1"/>
  </p:sldMasterIdLst>
  <p:notesMasterIdLst>
    <p:notesMasterId r:id="rId21"/>
  </p:notesMasterIdLst>
  <p:handoutMasterIdLst>
    <p:handoutMasterId r:id="rId22"/>
  </p:handoutMasterIdLst>
  <p:sldIdLst>
    <p:sldId id="326" r:id="rId2"/>
    <p:sldId id="425" r:id="rId3"/>
    <p:sldId id="426" r:id="rId4"/>
    <p:sldId id="430" r:id="rId5"/>
    <p:sldId id="434" r:id="rId6"/>
    <p:sldId id="429" r:id="rId7"/>
    <p:sldId id="440" r:id="rId8"/>
    <p:sldId id="437" r:id="rId9"/>
    <p:sldId id="433" r:id="rId10"/>
    <p:sldId id="436" r:id="rId11"/>
    <p:sldId id="435" r:id="rId12"/>
    <p:sldId id="431" r:id="rId13"/>
    <p:sldId id="441" r:id="rId14"/>
    <p:sldId id="439" r:id="rId15"/>
    <p:sldId id="442" r:id="rId16"/>
    <p:sldId id="438" r:id="rId17"/>
    <p:sldId id="422" r:id="rId18"/>
    <p:sldId id="398" r:id="rId19"/>
    <p:sldId id="394" r:id="rId20"/>
  </p:sldIdLst>
  <p:sldSz cx="9144000" cy="6858000" type="screen4x3"/>
  <p:notesSz cx="6797675" cy="9926638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no01" initials="k" lastIdx="16" clrIdx="0"/>
  <p:cmAuthor id="1" name="karin.hogberg@transportstyrelsen.se" initials="KH" lastIdx="8" clrIdx="1"/>
  <p:cmAuthor id="2" name="kaho02" initials="k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66"/>
    <a:srgbClr val="E1E5E3"/>
    <a:srgbClr val="4D4F53"/>
    <a:srgbClr val="707173"/>
    <a:srgbClr val="006AB2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343" autoAdjust="0"/>
  </p:normalViewPr>
  <p:slideViewPr>
    <p:cSldViewPr snapToObjects="1">
      <p:cViewPr varScale="1">
        <p:scale>
          <a:sx n="84" d="100"/>
          <a:sy n="84" d="100"/>
        </p:scale>
        <p:origin x="133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0F04FD3-5CBF-445E-B232-53451630D84E}" type="datetime1">
              <a:rPr lang="sv-SE"/>
              <a:pPr>
                <a:defRPr/>
              </a:pPr>
              <a:t>2022-08-02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091EAA9F-2D73-4D95-9404-C4BF5E3A29F5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0574ECB-A3A6-4FD7-9150-BB9C8BA86460}" type="datetime1">
              <a:rPr lang="sv-SE"/>
              <a:pPr>
                <a:defRPr/>
              </a:pPr>
              <a:t>2022-08-02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noProof="0" dirty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A3C499C-93C1-41B7-B54A-8722FC82E32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4539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1975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9007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409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8132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2873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7981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45519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400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7000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626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170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1078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7491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7996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3727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9080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3C499C-93C1-41B7-B54A-8722FC82E322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5877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90377-575D-44A3-9605-6F0565CDDE81}" type="datetime1">
              <a:rPr lang="sv-SE"/>
              <a:pPr>
                <a:defRPr/>
              </a:pPr>
              <a:t>2022-08-02</a:t>
            </a:fld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F1A5A-53CF-4AF7-B496-142F701C947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19138" y="1341438"/>
            <a:ext cx="3906837" cy="4371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78375" y="1341438"/>
            <a:ext cx="3908425" cy="4371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349B5-0FCD-41A4-9AB5-CB461A2F39FD}" type="datetime1">
              <a:rPr lang="sv-SE"/>
              <a:pPr>
                <a:defRPr/>
              </a:pPr>
              <a:t>2022-08-02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533C-D4DA-40AE-9076-3533FB751B4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top pp_tsblå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7" name="Rak 7"/>
          <p:cNvCxnSpPr>
            <a:cxnSpLocks noChangeShapeType="1"/>
          </p:cNvCxnSpPr>
          <p:nvPr/>
        </p:nvCxnSpPr>
        <p:spPr bwMode="auto">
          <a:xfrm>
            <a:off x="830263" y="5965825"/>
            <a:ext cx="7856537" cy="1588"/>
          </a:xfrm>
          <a:prstGeom prst="line">
            <a:avLst/>
          </a:prstGeom>
          <a:noFill/>
          <a:ln w="12700">
            <a:solidFill>
              <a:srgbClr val="4D4F53"/>
            </a:solidFill>
            <a:round/>
            <a:headEnd/>
            <a:tailEnd/>
          </a:ln>
        </p:spPr>
      </p:cxn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4D4F53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E49F077-8313-4F83-929E-237C8BF0109E}" type="datetime1">
              <a:rPr lang="sv-SE"/>
              <a:pPr>
                <a:defRPr/>
              </a:pPr>
              <a:t>2022-08-02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4D4F53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D272DFE-54C6-4781-892B-AAB1576359D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341438"/>
            <a:ext cx="7967662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pic>
        <p:nvPicPr>
          <p:cNvPr id="1032" name="Picture 13" descr="TS_Sv_2V_RG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0363" y="6165850"/>
            <a:ext cx="161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5BBB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707173"/>
        </a:buClr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707173"/>
        </a:buClr>
        <a:buFont typeface="Arial" charset="0"/>
        <a:buChar char="»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242320"/>
            <a:ext cx="7704856" cy="1066800"/>
          </a:xfrm>
        </p:spPr>
        <p:txBody>
          <a:bodyPr/>
          <a:lstStyle/>
          <a:p>
            <a:r>
              <a:rPr lang="sv-SE" sz="6000" dirty="0" smtClean="0">
                <a:solidFill>
                  <a:schemeClr val="tx1"/>
                </a:solidFill>
              </a:rPr>
              <a:t>Nya regler för teknisk identifiering</a:t>
            </a:r>
            <a:r>
              <a:rPr lang="sv-SE" dirty="0" smtClean="0">
                <a:solidFill>
                  <a:schemeClr val="tx1"/>
                </a:solidFill>
              </a:rPr>
              <a:t/>
            </a:r>
            <a:br>
              <a:rPr lang="sv-SE" dirty="0" smtClean="0">
                <a:solidFill>
                  <a:schemeClr val="tx1"/>
                </a:solidFill>
              </a:rPr>
            </a:br>
            <a:endParaRPr lang="sv-SE" dirty="0" smtClean="0">
              <a:solidFill>
                <a:schemeClr val="tx1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6732240" y="47667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 juli 2022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Uppbyggd släpvagn till bil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10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491288"/>
            <a:ext cx="7627688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 smtClean="0"/>
              <a:t>Fordonsidentifieringsnummer tilldelat av TS vid ursprungskontroll</a:t>
            </a:r>
          </a:p>
          <a:p>
            <a:r>
              <a:rPr lang="sv-SE" sz="2000" b="1" dirty="0" smtClean="0"/>
              <a:t>YVV 12345678912345</a:t>
            </a:r>
          </a:p>
          <a:p>
            <a:endParaRPr lang="sv-SE" sz="2000" dirty="0"/>
          </a:p>
          <a:p>
            <a:r>
              <a:rPr lang="sv-SE" sz="2000" dirty="0" smtClean="0"/>
              <a:t>Mycket liten tillverkningsserie eller tillverkad av privatperson som inte motiverar märkning med WMI-kod.</a:t>
            </a:r>
          </a:p>
          <a:p>
            <a:endParaRPr lang="sv-SE" sz="2000" dirty="0"/>
          </a:p>
          <a:p>
            <a:r>
              <a:rPr lang="sv-SE" sz="2000" dirty="0" smtClean="0"/>
              <a:t>Fordonskategori: Egen tillverkning – Alltid nytt fordon</a:t>
            </a:r>
          </a:p>
          <a:p>
            <a:endParaRPr lang="sv-SE" sz="2000" dirty="0"/>
          </a:p>
          <a:p>
            <a:r>
              <a:rPr lang="sv-SE" sz="2000" dirty="0" smtClean="0"/>
              <a:t>Fabrikatskod </a:t>
            </a:r>
            <a:r>
              <a:rPr lang="sv-SE" sz="2000" b="1" dirty="0" smtClean="0"/>
              <a:t>Övrigt</a:t>
            </a:r>
            <a:r>
              <a:rPr lang="sv-SE" sz="2000" dirty="0" smtClean="0"/>
              <a:t> samt det fabrikat som tillverkaren anger.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065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err="1" smtClean="0"/>
              <a:t>Amatörbygge</a:t>
            </a:r>
            <a:r>
              <a:rPr lang="sv-SE" dirty="0" smtClean="0"/>
              <a:t> - Ombygge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11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491288"/>
            <a:ext cx="7627688" cy="163121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 smtClean="0"/>
              <a:t>För stor avvikelse för ombygge blir </a:t>
            </a:r>
            <a:r>
              <a:rPr lang="sv-SE" sz="2000" dirty="0" err="1" smtClean="0"/>
              <a:t>amatörbygge</a:t>
            </a:r>
            <a:r>
              <a:rPr lang="sv-SE" sz="2000" dirty="0" smtClean="0"/>
              <a:t>. Fordonsidentifieringsnumret behöver dock inte bytas</a:t>
            </a:r>
          </a:p>
          <a:p>
            <a:endParaRPr lang="sv-SE" sz="2000" dirty="0"/>
          </a:p>
          <a:p>
            <a:r>
              <a:rPr lang="sv-SE" sz="2000" dirty="0" err="1" smtClean="0"/>
              <a:t>Amatörbygge</a:t>
            </a:r>
            <a:r>
              <a:rPr lang="sv-SE" sz="2000" dirty="0" smtClean="0"/>
              <a:t> = Nytt fordon, kategori Egen tillverkning</a:t>
            </a:r>
          </a:p>
          <a:p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8963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Byte av identitetsbärare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12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491288"/>
            <a:ext cx="7627688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 smtClean="0"/>
              <a:t>En </a:t>
            </a:r>
            <a:r>
              <a:rPr lang="sv-SE" sz="2000" dirty="0"/>
              <a:t>identitetsbärare som ersatt en ursprunglig fordonsdel ska märkas med grund­fordonets fordonsidentifieringsnummer. </a:t>
            </a:r>
            <a:endParaRPr lang="sv-SE" sz="2000" dirty="0" smtClean="0"/>
          </a:p>
          <a:p>
            <a:r>
              <a:rPr lang="sv-SE" sz="2000" dirty="0" smtClean="0"/>
              <a:t>Märkning ska påföras genom stansning om inte delen redan är märkt som reservdel av en fordonstillverkare. </a:t>
            </a:r>
          </a:p>
          <a:p>
            <a:endParaRPr lang="sv-SE" sz="2000" dirty="0" smtClean="0"/>
          </a:p>
          <a:p>
            <a:r>
              <a:rPr lang="sv-SE" sz="2000" dirty="0" smtClean="0"/>
              <a:t>För </a:t>
            </a:r>
            <a:r>
              <a:rPr lang="sv-SE" sz="2000" dirty="0"/>
              <a:t>begagnad identitetsbärare </a:t>
            </a:r>
            <a:r>
              <a:rPr lang="sv-SE" sz="2000" dirty="0" smtClean="0"/>
              <a:t>ska </a:t>
            </a:r>
            <a:r>
              <a:rPr lang="sv-SE" sz="2000" dirty="0"/>
              <a:t>identifieringsmärkning på </a:t>
            </a:r>
            <a:r>
              <a:rPr lang="sv-SE" sz="2000" dirty="0" smtClean="0"/>
              <a:t>reservdelen vara </a:t>
            </a:r>
            <a:r>
              <a:rPr lang="sv-SE" sz="2000" dirty="0"/>
              <a:t>överkryssad men läsbar. Fordonets ursprung­liga fordonsidentifieringsnummer ska </a:t>
            </a:r>
            <a:r>
              <a:rPr lang="sv-SE" sz="2000" dirty="0" smtClean="0"/>
              <a:t>placeras </a:t>
            </a:r>
            <a:r>
              <a:rPr lang="sv-SE" sz="2000" dirty="0"/>
              <a:t>i nära anslutning till den överkryssade </a:t>
            </a:r>
            <a:r>
              <a:rPr lang="sv-SE" sz="2000" dirty="0" smtClean="0"/>
              <a:t>märkningen</a:t>
            </a:r>
            <a:r>
              <a:rPr lang="sv-SE" sz="2000" dirty="0" smtClean="0"/>
              <a:t>.</a:t>
            </a:r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22164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Byte av identitetsbärare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13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491288"/>
            <a:ext cx="7627688" cy="193899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 smtClean="0"/>
              <a:t>Identitetsbärare </a:t>
            </a:r>
            <a:r>
              <a:rPr lang="sv-SE" sz="2000" dirty="0" smtClean="0"/>
              <a:t>som avviker för mycket från original kan innebära fordonet </a:t>
            </a:r>
            <a:r>
              <a:rPr lang="sv-SE" sz="2000" dirty="0"/>
              <a:t>ses som ett ombyggt eller amatörbyggt fordon. </a:t>
            </a:r>
            <a:endParaRPr lang="sv-SE" sz="2000" dirty="0" smtClean="0"/>
          </a:p>
          <a:p>
            <a:endParaRPr lang="sv-SE" sz="2000" dirty="0"/>
          </a:p>
          <a:p>
            <a:r>
              <a:rPr lang="sv-SE" sz="2000" dirty="0" smtClean="0"/>
              <a:t>Fordonsägaren att </a:t>
            </a:r>
            <a:r>
              <a:rPr lang="sv-SE" sz="2000" dirty="0"/>
              <a:t>kunna visa upp den </a:t>
            </a:r>
            <a:r>
              <a:rPr lang="sv-SE" sz="2000" dirty="0" smtClean="0"/>
              <a:t>ersatta identitetsbäraren vid efterföljande </a:t>
            </a:r>
            <a:r>
              <a:rPr lang="sv-SE" sz="2000" dirty="0"/>
              <a:t>registreringsbesiktning som ska genomföras </a:t>
            </a:r>
            <a:r>
              <a:rPr lang="sv-SE" sz="2000" dirty="0" smtClean="0"/>
              <a:t>när identitetsbärare byts ut.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8743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Olika identitetsbärare – olika krav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14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34614" y="1313209"/>
            <a:ext cx="7627688" cy="224676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sv-SE" sz="2000" dirty="0" smtClean="0"/>
          </a:p>
          <a:p>
            <a:r>
              <a:rPr lang="sv-SE" sz="2000" dirty="0" smtClean="0"/>
              <a:t>Självbärande </a:t>
            </a:r>
            <a:r>
              <a:rPr lang="sv-SE" sz="2000" dirty="0"/>
              <a:t>karosseri </a:t>
            </a:r>
            <a:r>
              <a:rPr lang="sv-SE" sz="2000" dirty="0" smtClean="0"/>
              <a:t>får bara ersättas med </a:t>
            </a:r>
            <a:r>
              <a:rPr lang="sv-SE" sz="2000" dirty="0"/>
              <a:t>ett nytt motsvarande </a:t>
            </a:r>
            <a:r>
              <a:rPr lang="sv-SE" sz="2000" dirty="0" smtClean="0"/>
              <a:t>karosseri (</a:t>
            </a:r>
            <a:r>
              <a:rPr lang="sv-SE" sz="2000" i="1" dirty="0" smtClean="0"/>
              <a:t>samma </a:t>
            </a:r>
            <a:r>
              <a:rPr lang="sv-SE" sz="2000" i="1" dirty="0"/>
              <a:t>fabrikat och typ som </a:t>
            </a:r>
            <a:r>
              <a:rPr lang="sv-SE" sz="2000" i="1" dirty="0" smtClean="0"/>
              <a:t>grundfordonet).</a:t>
            </a:r>
            <a:br>
              <a:rPr lang="sv-SE" sz="2000" i="1" dirty="0" smtClean="0"/>
            </a:br>
            <a:r>
              <a:rPr lang="sv-SE" sz="2000" dirty="0" smtClean="0"/>
              <a:t>För </a:t>
            </a:r>
            <a:r>
              <a:rPr lang="sv-SE" sz="2000" dirty="0"/>
              <a:t>historiskt fordon får </a:t>
            </a:r>
            <a:r>
              <a:rPr lang="sv-SE" sz="2000" dirty="0" smtClean="0"/>
              <a:t>byte ske med begagnat </a:t>
            </a:r>
            <a:r>
              <a:rPr lang="sv-SE" sz="2000" dirty="0"/>
              <a:t>karosseri.</a:t>
            </a:r>
          </a:p>
          <a:p>
            <a:r>
              <a:rPr lang="sv-SE" sz="2000" dirty="0" smtClean="0"/>
              <a:t>För andra identitetsbärare </a:t>
            </a:r>
            <a:r>
              <a:rPr lang="sv-SE" sz="2000" dirty="0"/>
              <a:t>än </a:t>
            </a:r>
            <a:r>
              <a:rPr lang="sv-SE" sz="2000" dirty="0" smtClean="0"/>
              <a:t>självbärande </a:t>
            </a:r>
            <a:r>
              <a:rPr lang="sv-SE" sz="2000" dirty="0"/>
              <a:t>karosseri får </a:t>
            </a:r>
            <a:r>
              <a:rPr lang="sv-SE" sz="2000" dirty="0" smtClean="0"/>
              <a:t>byte ske med både nya </a:t>
            </a:r>
            <a:r>
              <a:rPr lang="sv-SE" sz="2000" dirty="0"/>
              <a:t>eller begagnade delar</a:t>
            </a:r>
            <a:r>
              <a:rPr lang="sv-SE" sz="2000" dirty="0" smtClean="0"/>
              <a:t>.</a:t>
            </a:r>
          </a:p>
          <a:p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38956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Olika identitetsbärare – olika krav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15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237210"/>
            <a:ext cx="7627688" cy="440120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sv-SE" sz="2000" dirty="0" smtClean="0"/>
          </a:p>
          <a:p>
            <a:r>
              <a:rPr lang="sv-SE" sz="2000" dirty="0" smtClean="0"/>
              <a:t>Bytet </a:t>
            </a:r>
            <a:r>
              <a:rPr lang="sv-SE" sz="2000" dirty="0" smtClean="0"/>
              <a:t>ska ske på fordonsverkstad </a:t>
            </a:r>
            <a:r>
              <a:rPr lang="sv-SE" sz="2000" dirty="0"/>
              <a:t>som utför arbetet enligt god branschsed</a:t>
            </a:r>
            <a:r>
              <a:rPr lang="sv-SE" sz="2000" dirty="0" smtClean="0"/>
              <a:t>. För </a:t>
            </a:r>
            <a:r>
              <a:rPr lang="sv-SE" sz="2000" dirty="0"/>
              <a:t>självbärande karosseri ska verkstaden även ha dokumenterad erfarenhet av reparationer avseende stomme och karosseri.</a:t>
            </a:r>
          </a:p>
          <a:p>
            <a:r>
              <a:rPr lang="sv-S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Allmänna råd</a:t>
            </a:r>
            <a:r>
              <a:rPr lang="sv-S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God branschsed är att verkstaden tillämpar bransch-överenskommelsen om en verkstads reparationsvillkor framtagen av Konsumentverket och branschorganisationerna samt följer ARN.</a:t>
            </a:r>
            <a:endParaRPr lang="sv-S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2000" dirty="0" smtClean="0"/>
          </a:p>
          <a:p>
            <a:r>
              <a:rPr lang="sv-SE" sz="2000" dirty="0" smtClean="0"/>
              <a:t>Bytet </a:t>
            </a:r>
            <a:r>
              <a:rPr lang="sv-SE" sz="2000" dirty="0"/>
              <a:t>får </a:t>
            </a:r>
            <a:r>
              <a:rPr lang="sv-SE" sz="2000" dirty="0" smtClean="0"/>
              <a:t>dock genomföras </a:t>
            </a:r>
            <a:r>
              <a:rPr lang="sv-SE" sz="2000" dirty="0"/>
              <a:t>av en enskild person eller </a:t>
            </a:r>
            <a:r>
              <a:rPr lang="sv-SE" sz="2000" dirty="0" smtClean="0"/>
              <a:t>valfri </a:t>
            </a:r>
            <a:r>
              <a:rPr lang="sv-SE" sz="2000" dirty="0"/>
              <a:t>verkstad </a:t>
            </a:r>
            <a:r>
              <a:rPr lang="sv-SE" sz="2000" dirty="0" smtClean="0"/>
              <a:t>om </a:t>
            </a:r>
            <a:r>
              <a:rPr lang="sv-SE" sz="2000" dirty="0"/>
              <a:t>det rör sig </a:t>
            </a:r>
            <a:r>
              <a:rPr lang="sv-SE" sz="2000" dirty="0" smtClean="0"/>
              <a:t>om en moped </a:t>
            </a:r>
            <a:r>
              <a:rPr lang="sv-SE" sz="2000" dirty="0"/>
              <a:t>utan karosseri</a:t>
            </a:r>
            <a:r>
              <a:rPr lang="sv-SE" sz="2000" dirty="0" smtClean="0"/>
              <a:t>, en motorcykel </a:t>
            </a:r>
            <a:r>
              <a:rPr lang="sv-SE" sz="2000" dirty="0"/>
              <a:t>utan karosseri</a:t>
            </a:r>
            <a:r>
              <a:rPr lang="sv-SE" sz="2000" dirty="0" smtClean="0"/>
              <a:t>, ett släpfordon</a:t>
            </a:r>
            <a:r>
              <a:rPr lang="sv-SE" sz="2000" dirty="0"/>
              <a:t>, </a:t>
            </a:r>
            <a:r>
              <a:rPr lang="sv-SE" sz="2000" dirty="0" smtClean="0"/>
              <a:t>eller ett </a:t>
            </a:r>
            <a:r>
              <a:rPr lang="sv-SE" sz="2000" dirty="0"/>
              <a:t>historiskt fordon</a:t>
            </a:r>
            <a:r>
              <a:rPr lang="sv-SE" sz="2000" dirty="0" smtClean="0"/>
              <a:t>.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1747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Väsentliga delar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16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491288"/>
            <a:ext cx="7627688" cy="31700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 smtClean="0"/>
              <a:t>Extra koll på laglig åtkomst ska ske när det gäller väsentliga delar såsom:</a:t>
            </a:r>
            <a:endParaRPr lang="sv-SE" sz="2000" dirty="0"/>
          </a:p>
          <a:p>
            <a:r>
              <a:rPr lang="sv-SE" sz="2000" dirty="0"/>
              <a:t>1. ram om bärande ram finns,</a:t>
            </a:r>
          </a:p>
          <a:p>
            <a:r>
              <a:rPr lang="sv-SE" sz="2000" dirty="0"/>
              <a:t>2. chassi om fordonet är uppbyggt på ett chassi,</a:t>
            </a:r>
          </a:p>
          <a:p>
            <a:r>
              <a:rPr lang="sv-SE" sz="2000" dirty="0"/>
              <a:t>3. karosseri om fordonet har sådant,</a:t>
            </a:r>
          </a:p>
          <a:p>
            <a:r>
              <a:rPr lang="sv-SE" sz="2000" dirty="0"/>
              <a:t>4. hjulaxlar om det inte rör sig om en motorcykel eller moped,</a:t>
            </a:r>
          </a:p>
          <a:p>
            <a:r>
              <a:rPr lang="sv-SE" sz="2000" dirty="0"/>
              <a:t>5. motor om det inte rör sig om ett släpfordon,</a:t>
            </a:r>
          </a:p>
          <a:p>
            <a:r>
              <a:rPr lang="sv-SE" sz="2000" dirty="0"/>
              <a:t>6. eventuell växellåda, och</a:t>
            </a:r>
          </a:p>
          <a:p>
            <a:r>
              <a:rPr lang="sv-SE" sz="2000" dirty="0"/>
              <a:t>7. påskjutsbromssystem eller motsvarande system om det rör sig om ett bromsat släpfordon</a:t>
            </a:r>
            <a:r>
              <a:rPr lang="sv-SE" sz="2000" dirty="0" smtClean="0"/>
              <a:t>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0798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Fordon med krockskada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17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491288"/>
            <a:ext cx="7627688" cy="16004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sv-SE" sz="2000" dirty="0" smtClean="0"/>
          </a:p>
          <a:p>
            <a:r>
              <a:rPr lang="sv-SE" sz="2000" dirty="0" smtClean="0"/>
              <a:t>Extra </a:t>
            </a:r>
            <a:r>
              <a:rPr lang="sv-SE" sz="2000" dirty="0" smtClean="0"/>
              <a:t>kontroll av fordonets identitet ska ske om fordonet har uppgift om allvarlig vagnskada i VTR</a:t>
            </a:r>
            <a:r>
              <a:rPr lang="sv-SE" sz="2000" dirty="0" smtClean="0"/>
              <a:t>.</a:t>
            </a:r>
          </a:p>
          <a:p>
            <a:endParaRPr lang="sv-SE" sz="2000" dirty="0"/>
          </a:p>
          <a:p>
            <a:r>
              <a:rPr lang="sv-SE" i="1" dirty="0" smtClean="0"/>
              <a:t>System senarelagt för utmärkning av fordonen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415289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När det slagit helt stopp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18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827584" y="2564904"/>
            <a:ext cx="7627688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sv-SE" sz="2000" dirty="0" smtClean="0">
              <a:cs typeface="Times New Roman" panose="02020603050405020304" pitchFamily="18" charset="0"/>
            </a:endParaRPr>
          </a:p>
          <a:p>
            <a:r>
              <a:rPr lang="sv-SE" sz="2000" dirty="0" smtClean="0">
                <a:cs typeface="Times New Roman" panose="02020603050405020304" pitchFamily="18" charset="0"/>
              </a:rPr>
              <a:t>Undantag får prövas av Transportstyrelsen</a:t>
            </a:r>
          </a:p>
          <a:p>
            <a:endParaRPr lang="sv-SE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Blir det enklare nu?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19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539552" y="1990150"/>
            <a:ext cx="3888432" cy="32624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400" b="1" dirty="0" smtClean="0">
                <a:cs typeface="Times New Roman" panose="02020603050405020304" pitchFamily="18" charset="0"/>
              </a:rPr>
              <a:t>Tydligare </a:t>
            </a:r>
            <a:r>
              <a:rPr lang="sv-SE" sz="2400" b="1" dirty="0" smtClean="0">
                <a:cs typeface="Times New Roman" panose="02020603050405020304" pitchFamily="18" charset="0"/>
              </a:rPr>
              <a:t>vilken kategori fordon ska tillhöra, hur fordonsår fastställs, </a:t>
            </a:r>
            <a:r>
              <a:rPr lang="sv-SE" sz="2400" b="1" dirty="0" smtClean="0">
                <a:cs typeface="Times New Roman" panose="02020603050405020304" pitchFamily="18" charset="0"/>
              </a:rPr>
              <a:t>vad besiktningsorgan ska göra, hur byte av ID-bärare ska hanteras.</a:t>
            </a:r>
          </a:p>
          <a:p>
            <a:endParaRPr lang="sv-SE" sz="1400" b="1" dirty="0">
              <a:cs typeface="Times New Roman" panose="02020603050405020304" pitchFamily="18" charset="0"/>
            </a:endParaRPr>
          </a:p>
          <a:p>
            <a:r>
              <a:rPr lang="sv-SE" sz="2400" b="1" dirty="0" smtClean="0">
                <a:cs typeface="Times New Roman" panose="02020603050405020304" pitchFamily="18" charset="0"/>
              </a:rPr>
              <a:t>Nya möjligheter </a:t>
            </a:r>
            <a:r>
              <a:rPr lang="sv-SE" sz="2400" b="1" smtClean="0">
                <a:cs typeface="Times New Roman" panose="02020603050405020304" pitchFamily="18" charset="0"/>
              </a:rPr>
              <a:t>för äldre uppbyggda </a:t>
            </a:r>
            <a:r>
              <a:rPr lang="sv-SE" sz="2400" b="1" dirty="0" smtClean="0">
                <a:cs typeface="Times New Roman" panose="02020603050405020304" pitchFamily="18" charset="0"/>
              </a:rPr>
              <a:t>fordon</a:t>
            </a:r>
            <a:endParaRPr lang="sv-SE" sz="2400" b="1" dirty="0" smtClean="0">
              <a:cs typeface="Times New Roman" panose="02020603050405020304" pitchFamily="18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4499992" y="1990150"/>
            <a:ext cx="4032448" cy="329320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400" b="1" dirty="0" smtClean="0">
                <a:cs typeface="Times New Roman" panose="02020603050405020304" pitchFamily="18" charset="0"/>
              </a:rPr>
              <a:t>Nya </a:t>
            </a:r>
            <a:r>
              <a:rPr lang="sv-SE" sz="2400" b="1" dirty="0" smtClean="0">
                <a:cs typeface="Times New Roman" panose="02020603050405020304" pitchFamily="18" charset="0"/>
              </a:rPr>
              <a:t>regler nya utmaningar.</a:t>
            </a:r>
          </a:p>
          <a:p>
            <a:r>
              <a:rPr lang="sv-SE" sz="2400" b="1" dirty="0" smtClean="0">
                <a:cs typeface="Times New Roman" panose="02020603050405020304" pitchFamily="18" charset="0"/>
              </a:rPr>
              <a:t>Nya handlingar som ska granskas och bedömningar som ska genomföras.</a:t>
            </a:r>
            <a:endParaRPr lang="sv-SE" sz="1600" b="1" i="1" dirty="0" smtClean="0"/>
          </a:p>
          <a:p>
            <a:endParaRPr lang="sv-SE" sz="1600" b="1" i="1" dirty="0"/>
          </a:p>
          <a:p>
            <a:endParaRPr lang="sv-SE" sz="1600" b="1" i="1" dirty="0" smtClean="0"/>
          </a:p>
          <a:p>
            <a:endParaRPr lang="sv-SE" sz="1600" b="1" i="1" dirty="0"/>
          </a:p>
          <a:p>
            <a:r>
              <a:rPr lang="sv-SE" sz="1600" b="1" i="1" dirty="0" smtClean="0"/>
              <a:t>	</a:t>
            </a:r>
            <a:endParaRPr lang="sv-SE" sz="1600" b="1" dirty="0" smtClean="0"/>
          </a:p>
        </p:txBody>
      </p:sp>
      <p:sp>
        <p:nvSpPr>
          <p:cNvPr id="7" name="textruta 6"/>
          <p:cNvSpPr txBox="1"/>
          <p:nvPr/>
        </p:nvSpPr>
        <p:spPr>
          <a:xfrm>
            <a:off x="1033608" y="1474186"/>
            <a:ext cx="3224856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JA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4628842" y="1474186"/>
            <a:ext cx="3224856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NEJ</a:t>
            </a:r>
          </a:p>
        </p:txBody>
      </p:sp>
    </p:spTree>
    <p:extLst>
      <p:ext uri="{BB962C8B-B14F-4D97-AF65-F5344CB8AC3E}">
        <p14:creationId xmlns:p14="http://schemas.microsoft.com/office/powerpoint/2010/main" val="24619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Behov och målsättning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611560" y="1268760"/>
            <a:ext cx="8075240" cy="44627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b="1" dirty="0" smtClean="0"/>
              <a:t>En verksamhet som hanteras utan stöd av föreskrifter. </a:t>
            </a:r>
          </a:p>
          <a:p>
            <a:r>
              <a:rPr lang="sv-SE" sz="2400" b="1" dirty="0" smtClean="0"/>
              <a:t>?</a:t>
            </a:r>
            <a:r>
              <a:rPr lang="sv-SE" sz="2400" b="1" i="1" dirty="0" smtClean="0"/>
              <a:t>							</a:t>
            </a:r>
            <a:r>
              <a:rPr lang="sv-SE" sz="2400" b="1" dirty="0" smtClean="0"/>
              <a:t>	!</a:t>
            </a:r>
          </a:p>
          <a:p>
            <a:r>
              <a:rPr lang="sv-SE" sz="2000" dirty="0" smtClean="0">
                <a:cs typeface="Times New Roman" panose="02020603050405020304" pitchFamily="18" charset="0"/>
              </a:rPr>
              <a:t>Tidigare </a:t>
            </a:r>
            <a:r>
              <a:rPr lang="sv-SE" sz="2000" dirty="0" smtClean="0">
                <a:cs typeface="Times New Roman" panose="02020603050405020304" pitchFamily="18" charset="0"/>
              </a:rPr>
              <a:t>regler </a:t>
            </a:r>
            <a:r>
              <a:rPr lang="sv-SE" sz="2000" dirty="0" smtClean="0">
                <a:cs typeface="Times New Roman" panose="02020603050405020304" pitchFamily="18" charset="0"/>
              </a:rPr>
              <a:t>en blandning</a:t>
            </a:r>
            <a:r>
              <a:rPr lang="sv-SE" sz="2000" dirty="0" smtClean="0">
                <a:cs typeface="Times New Roman" panose="02020603050405020304" pitchFamily="18" charset="0"/>
              </a:rPr>
              <a:t>		Renodlade föreskrifter som anger</a:t>
            </a:r>
          </a:p>
          <a:p>
            <a:r>
              <a:rPr lang="sv-SE" sz="2000" dirty="0" smtClean="0">
                <a:cs typeface="Times New Roman" panose="02020603050405020304" pitchFamily="18" charset="0"/>
              </a:rPr>
              <a:t>med även </a:t>
            </a:r>
            <a:r>
              <a:rPr lang="sv-SE" sz="2000" dirty="0" smtClean="0">
                <a:cs typeface="Times New Roman" panose="02020603050405020304" pitchFamily="18" charset="0"/>
              </a:rPr>
              <a:t>ursprungskontroll</a:t>
            </a:r>
            <a:r>
              <a:rPr lang="sv-SE" sz="2000" dirty="0" smtClean="0">
                <a:cs typeface="Times New Roman" panose="02020603050405020304" pitchFamily="18" charset="0"/>
              </a:rPr>
              <a:t>.	</a:t>
            </a:r>
            <a:r>
              <a:rPr lang="sv-SE" sz="2000" dirty="0" smtClean="0">
                <a:cs typeface="Times New Roman" panose="02020603050405020304" pitchFamily="18" charset="0"/>
              </a:rPr>
              <a:t>vad </a:t>
            </a:r>
            <a:r>
              <a:rPr lang="sv-SE" sz="2000" dirty="0" smtClean="0">
                <a:cs typeface="Times New Roman" panose="02020603050405020304" pitchFamily="18" charset="0"/>
              </a:rPr>
              <a:t>besiktningsorganen ska göra.</a:t>
            </a:r>
          </a:p>
          <a:p>
            <a:r>
              <a:rPr lang="sv-SE" sz="2000" dirty="0" smtClean="0">
                <a:cs typeface="Times New Roman" panose="02020603050405020304" pitchFamily="18" charset="0"/>
              </a:rPr>
              <a:t> 			</a:t>
            </a:r>
          </a:p>
          <a:p>
            <a:r>
              <a:rPr lang="sv-SE" sz="2000" dirty="0" smtClean="0">
                <a:cs typeface="Times New Roman" panose="02020603050405020304" pitchFamily="18" charset="0"/>
              </a:rPr>
              <a:t>Oklar hantering när brister 	</a:t>
            </a:r>
            <a:r>
              <a:rPr lang="sv-SE" sz="2000" dirty="0">
                <a:cs typeface="Times New Roman" panose="02020603050405020304" pitchFamily="18" charset="0"/>
              </a:rPr>
              <a:t>	</a:t>
            </a:r>
            <a:r>
              <a:rPr lang="sv-SE" sz="2000" dirty="0" smtClean="0">
                <a:cs typeface="Times New Roman" panose="02020603050405020304" pitchFamily="18" charset="0"/>
              </a:rPr>
              <a:t>Regler som är tydliga </a:t>
            </a:r>
          </a:p>
          <a:p>
            <a:r>
              <a:rPr lang="sv-SE" sz="2000" dirty="0">
                <a:cs typeface="Times New Roman" panose="02020603050405020304" pitchFamily="18" charset="0"/>
              </a:rPr>
              <a:t>k</a:t>
            </a:r>
            <a:r>
              <a:rPr lang="sv-SE" sz="2000" dirty="0" smtClean="0">
                <a:cs typeface="Times New Roman" panose="02020603050405020304" pitchFamily="18" charset="0"/>
              </a:rPr>
              <a:t>onstateras av BO.</a:t>
            </a:r>
            <a:r>
              <a:rPr lang="sv-SE" sz="2000" dirty="0">
                <a:cs typeface="Times New Roman" panose="02020603050405020304" pitchFamily="18" charset="0"/>
              </a:rPr>
              <a:t>		</a:t>
            </a:r>
            <a:r>
              <a:rPr lang="sv-SE" sz="2000" dirty="0" smtClean="0">
                <a:cs typeface="Times New Roman" panose="02020603050405020304" pitchFamily="18" charset="0"/>
              </a:rPr>
              <a:t>		för både BO och sökande.</a:t>
            </a:r>
          </a:p>
          <a:p>
            <a:endParaRPr lang="sv-SE" sz="2000" dirty="0">
              <a:cs typeface="Times New Roman" panose="02020603050405020304" pitchFamily="18" charset="0"/>
            </a:endParaRPr>
          </a:p>
          <a:p>
            <a:r>
              <a:rPr lang="sv-SE" sz="2000" dirty="0" smtClean="0">
                <a:cs typeface="Times New Roman" panose="02020603050405020304" pitchFamily="18" charset="0"/>
              </a:rPr>
              <a:t>Oklarheter vid byte av 			Praktisk tillämpning översatt till </a:t>
            </a:r>
          </a:p>
          <a:p>
            <a:r>
              <a:rPr lang="sv-SE" sz="2000" dirty="0" smtClean="0">
                <a:cs typeface="Times New Roman" panose="02020603050405020304" pitchFamily="18" charset="0"/>
              </a:rPr>
              <a:t>identitetsbärare					tydliga regler för rättssäkerhet</a:t>
            </a:r>
          </a:p>
          <a:p>
            <a:endParaRPr lang="sv-SE" sz="2000" dirty="0" smtClean="0">
              <a:cs typeface="Times New Roman" panose="02020603050405020304" pitchFamily="18" charset="0"/>
            </a:endParaRPr>
          </a:p>
          <a:p>
            <a:r>
              <a:rPr lang="sv-SE" sz="2000" dirty="0" smtClean="0">
                <a:cs typeface="Times New Roman" panose="02020603050405020304" pitchFamily="18" charset="0"/>
              </a:rPr>
              <a:t>Problem att kategorisera 		Tydliga regler för kategorisering.</a:t>
            </a:r>
          </a:p>
          <a:p>
            <a:r>
              <a:rPr lang="sv-SE" sz="2000" dirty="0">
                <a:cs typeface="Times New Roman" panose="02020603050405020304" pitchFamily="18" charset="0"/>
              </a:rPr>
              <a:t>uppbyggda </a:t>
            </a:r>
            <a:r>
              <a:rPr lang="sv-SE" sz="2000" dirty="0" smtClean="0">
                <a:cs typeface="Times New Roman" panose="02020603050405020304" pitchFamily="18" charset="0"/>
              </a:rPr>
              <a:t>samlarfordon.		av uppbyggda fordon.</a:t>
            </a:r>
            <a:endParaRPr lang="sv-SE" sz="2000" dirty="0">
              <a:cs typeface="Times New Roman" panose="02020603050405020304" pitchFamily="18" charset="0"/>
            </a:endParaRPr>
          </a:p>
          <a:p>
            <a:r>
              <a:rPr lang="sv-SE" sz="2000" dirty="0" smtClean="0">
                <a:cs typeface="Times New Roman" panose="02020603050405020304" pitchFamily="18" charset="0"/>
              </a:rPr>
              <a:t> 				</a:t>
            </a:r>
          </a:p>
        </p:txBody>
      </p:sp>
    </p:spTree>
    <p:extLst>
      <p:ext uri="{BB962C8B-B14F-4D97-AF65-F5344CB8AC3E}">
        <p14:creationId xmlns:p14="http://schemas.microsoft.com/office/powerpoint/2010/main" val="375060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Nya definitioner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3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491288"/>
            <a:ext cx="7627688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/>
              <a:t>Historiskt fordon = </a:t>
            </a:r>
            <a:r>
              <a:rPr lang="sv-SE" sz="2000" dirty="0" smtClean="0"/>
              <a:t>fordon </a:t>
            </a:r>
            <a:r>
              <a:rPr lang="sv-SE" sz="2000" dirty="0"/>
              <a:t>som tillverkades eller registrerades för första gången för minst 30 år sedan, och som överensstämmer med fordons­­tillverkarens ursprungliga utförande eller senast godkända utförande med endast tidstypiska förändringar </a:t>
            </a:r>
            <a:r>
              <a:rPr lang="sv-SE" sz="2000" dirty="0" smtClean="0"/>
              <a:t>genomförda.</a:t>
            </a:r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sz="2000" dirty="0" smtClean="0"/>
          </a:p>
          <a:p>
            <a:r>
              <a:rPr lang="sv-SE" sz="2000" dirty="0" smtClean="0"/>
              <a:t>Infört = inom </a:t>
            </a:r>
            <a:r>
              <a:rPr lang="sv-SE" sz="2000" dirty="0" smtClean="0"/>
              <a:t>EU:s </a:t>
            </a:r>
            <a:r>
              <a:rPr lang="sv-SE" sz="2000" dirty="0" smtClean="0"/>
              <a:t>tullunion</a:t>
            </a:r>
          </a:p>
          <a:p>
            <a:endParaRPr lang="sv-SE" sz="2000" dirty="0"/>
          </a:p>
          <a:p>
            <a:r>
              <a:rPr lang="sv-SE" sz="2000" dirty="0" smtClean="0"/>
              <a:t>Import = från land utanför </a:t>
            </a:r>
            <a:r>
              <a:rPr lang="sv-SE" sz="2000" dirty="0" smtClean="0"/>
              <a:t>EU:s </a:t>
            </a:r>
            <a:r>
              <a:rPr lang="sv-SE" sz="2000" dirty="0" smtClean="0"/>
              <a:t>tullunion</a:t>
            </a:r>
            <a:endParaRPr lang="sv-SE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747182" y="4973126"/>
            <a:ext cx="7627688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 smtClean="0"/>
              <a:t>EU:s tullunion ≈ EU, med vissa undantag och tillägg</a:t>
            </a:r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12381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Underlag för BO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4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491288"/>
            <a:ext cx="7627688" cy="40934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 smtClean="0"/>
              <a:t>Det som presenterats av Ursprungskontrollen eller finns i VTR.</a:t>
            </a:r>
          </a:p>
          <a:p>
            <a:endParaRPr lang="sv-SE" sz="2000" dirty="0" smtClean="0"/>
          </a:p>
          <a:p>
            <a:r>
              <a:rPr lang="sv-SE" sz="2000" dirty="0" smtClean="0"/>
              <a:t>Eventuell komplettering av fordonsägaren.</a:t>
            </a:r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Det som BO kommer fram till genom egen utredning.</a:t>
            </a:r>
            <a:endParaRPr lang="sv-SE" sz="2000" dirty="0"/>
          </a:p>
          <a:p>
            <a:endParaRPr lang="sv-SE" sz="2000" dirty="0" smtClean="0"/>
          </a:p>
          <a:p>
            <a:r>
              <a:rPr lang="sv-SE" sz="2000" dirty="0" smtClean="0"/>
              <a:t>Åtkomsthandlingar för väsentliga delar för ombyggda fordon.</a:t>
            </a:r>
          </a:p>
          <a:p>
            <a:endParaRPr lang="sv-SE" sz="2000" dirty="0"/>
          </a:p>
          <a:p>
            <a:r>
              <a:rPr lang="sv-SE" sz="2000" dirty="0" smtClean="0"/>
              <a:t>Underlag som visar att uppbyggt motordrivet fordon motsvarar ett fordon av äldre årsmodell.</a:t>
            </a:r>
          </a:p>
          <a:p>
            <a:endParaRPr lang="sv-SE" sz="2000" dirty="0"/>
          </a:p>
          <a:p>
            <a:r>
              <a:rPr lang="sv-SE" sz="2000" dirty="0" smtClean="0"/>
              <a:t>Underlag eller fordonsdel för att kontrollera byte av  identitetsbärare.</a:t>
            </a:r>
          </a:p>
        </p:txBody>
      </p:sp>
    </p:spTree>
    <p:extLst>
      <p:ext uri="{BB962C8B-B14F-4D97-AF65-F5344CB8AC3E}">
        <p14:creationId xmlns:p14="http://schemas.microsoft.com/office/powerpoint/2010/main" val="16034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4 Kategorier med underkategorier</a:t>
            </a:r>
            <a:endParaRPr lang="sv-SE" dirty="0" smtClean="0"/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5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268760"/>
            <a:ext cx="7627688" cy="45243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r>
              <a:rPr lang="sv-SE" dirty="0"/>
              <a:t>. Tidigare registrerat i Sverige</a:t>
            </a:r>
            <a:r>
              <a:rPr lang="sv-SE" dirty="0" smtClean="0"/>
              <a:t>. (Används bara när registrering är styrkt)</a:t>
            </a:r>
            <a:endParaRPr lang="sv-SE" dirty="0"/>
          </a:p>
          <a:p>
            <a:r>
              <a:rPr lang="sv-SE" dirty="0"/>
              <a:t>2. Egen tillverkning</a:t>
            </a:r>
            <a:r>
              <a:rPr lang="sv-SE" dirty="0" smtClean="0"/>
              <a:t>. (Betraktas alltid som ett nytt fordon)</a:t>
            </a:r>
            <a:endParaRPr lang="sv-SE" dirty="0"/>
          </a:p>
          <a:p>
            <a:r>
              <a:rPr lang="sv-SE" dirty="0"/>
              <a:t>3. Infört eller importerat fordon, med följande underkategorier;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Införsel eller import eget bruk.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Införsel eller import av flyttsak eller förvärv från utlandet genom arv eller testamente.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Införsel eller import av diplomatfordon.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Ordinarie införsel eller import.</a:t>
            </a:r>
          </a:p>
          <a:p>
            <a:r>
              <a:rPr lang="sv-SE" dirty="0"/>
              <a:t>4. </a:t>
            </a:r>
            <a:r>
              <a:rPr lang="sv-SE" dirty="0" smtClean="0"/>
              <a:t>Övrigt (för fordon där tidigare registrering inte kan visas.)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Yrkesmässigt tillverkat fordon som använts utan registrering (flygplatsfordon</a:t>
            </a:r>
            <a:r>
              <a:rPr lang="sv-SE" dirty="0"/>
              <a:t>, gruvfordon, tävlingsfordon).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Fordon </a:t>
            </a:r>
            <a:r>
              <a:rPr lang="sv-SE" dirty="0"/>
              <a:t>som har tillfallit </a:t>
            </a:r>
            <a:r>
              <a:rPr lang="sv-SE" dirty="0" smtClean="0"/>
              <a:t>stat/kommun vid flytt av fordon.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Hittegods eller fordon som köpts exekutivt.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Ett </a:t>
            </a:r>
            <a:r>
              <a:rPr lang="sv-SE" dirty="0"/>
              <a:t>uppbyggt motordrivet fordon enligt 3 kap.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Ett </a:t>
            </a:r>
            <a:r>
              <a:rPr lang="sv-SE" dirty="0"/>
              <a:t>historiskt motordrivet fordon där fordons­identi­fierings­nummer tilldelats av Transportstyrelsen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02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Fastställande av </a:t>
            </a:r>
            <a:r>
              <a:rPr lang="sv-SE" dirty="0" smtClean="0"/>
              <a:t>fordonsår mm</a:t>
            </a:r>
            <a:endParaRPr lang="sv-SE" dirty="0" smtClean="0"/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6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268760"/>
            <a:ext cx="7627688" cy="440120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 smtClean="0"/>
              <a:t>BO fastställer </a:t>
            </a:r>
            <a:r>
              <a:rPr lang="sv-SE" sz="2000" b="1" dirty="0" smtClean="0"/>
              <a:t>datum </a:t>
            </a:r>
            <a:r>
              <a:rPr lang="sv-SE" sz="2000" b="1" dirty="0"/>
              <a:t>för ibruktagandet </a:t>
            </a:r>
            <a:r>
              <a:rPr lang="sv-SE" sz="2000" dirty="0"/>
              <a:t>med hjälp av </a:t>
            </a:r>
            <a:r>
              <a:rPr lang="sv-SE" sz="2000" dirty="0" smtClean="0"/>
              <a:t>underlaget </a:t>
            </a:r>
            <a:r>
              <a:rPr lang="sv-SE" sz="2000" dirty="0"/>
              <a:t>som lämnats vid ursprungs­kontrollen. </a:t>
            </a:r>
            <a:endParaRPr lang="sv-SE" sz="2000" dirty="0" smtClean="0"/>
          </a:p>
          <a:p>
            <a:endParaRPr lang="sv-SE" sz="2000" dirty="0" smtClean="0"/>
          </a:p>
          <a:p>
            <a:r>
              <a:rPr lang="sv-SE" sz="2000" b="1" dirty="0" smtClean="0"/>
              <a:t>Årsmodell</a:t>
            </a:r>
            <a:r>
              <a:rPr lang="sv-SE" sz="2000" dirty="0" smtClean="0"/>
              <a:t> </a:t>
            </a:r>
            <a:r>
              <a:rPr lang="sv-SE" sz="2000" dirty="0" smtClean="0"/>
              <a:t>fastställas </a:t>
            </a:r>
            <a:r>
              <a:rPr lang="sv-SE" sz="2000" dirty="0"/>
              <a:t>för </a:t>
            </a:r>
            <a:r>
              <a:rPr lang="sv-SE" sz="2000" dirty="0" smtClean="0"/>
              <a:t>fordon </a:t>
            </a:r>
            <a:r>
              <a:rPr lang="sv-SE" sz="2000" dirty="0" smtClean="0"/>
              <a:t>när </a:t>
            </a:r>
            <a:r>
              <a:rPr lang="sv-SE" sz="2000" dirty="0"/>
              <a:t>tekniska kraven ställs utifrån </a:t>
            </a:r>
            <a:r>
              <a:rPr lang="sv-SE" sz="2000" dirty="0" smtClean="0"/>
              <a:t>årsmodell.</a:t>
            </a:r>
          </a:p>
          <a:p>
            <a:endParaRPr lang="sv-SE" sz="2000" dirty="0"/>
          </a:p>
          <a:p>
            <a:r>
              <a:rPr lang="sv-SE" sz="2000" dirty="0" smtClean="0"/>
              <a:t>BO fastställer </a:t>
            </a:r>
            <a:r>
              <a:rPr lang="sv-SE" sz="2000" b="1" dirty="0"/>
              <a:t>fordonsår</a:t>
            </a:r>
            <a:r>
              <a:rPr lang="sv-SE" sz="2000" dirty="0"/>
              <a:t> utifrån datum för ibruktagande eller utifrån fordonets årsmodell om datum för ibruktagande inte går att fastställa</a:t>
            </a:r>
            <a:r>
              <a:rPr lang="sv-SE" sz="2000" dirty="0" smtClean="0"/>
              <a:t>.</a:t>
            </a:r>
          </a:p>
          <a:p>
            <a:r>
              <a:rPr lang="sv-SE" sz="2000" dirty="0" smtClean="0"/>
              <a:t>Fordon </a:t>
            </a:r>
            <a:r>
              <a:rPr lang="sv-SE" sz="2000" dirty="0" smtClean="0"/>
              <a:t>som </a:t>
            </a:r>
            <a:r>
              <a:rPr lang="sv-SE" sz="2000" dirty="0"/>
              <a:t>bevisligen tagits i bruk utan en </a:t>
            </a:r>
            <a:r>
              <a:rPr lang="sv-SE" sz="2000" dirty="0" smtClean="0"/>
              <a:t>registrering ses inte som nya</a:t>
            </a:r>
          </a:p>
          <a:p>
            <a:endParaRPr lang="sv-SE" sz="2000" dirty="0" smtClean="0"/>
          </a:p>
          <a:p>
            <a:r>
              <a:rPr lang="sv-SE" sz="2000" dirty="0" smtClean="0"/>
              <a:t>För </a:t>
            </a:r>
            <a:r>
              <a:rPr lang="sv-SE" sz="2000" dirty="0"/>
              <a:t>nya fordon fastställs </a:t>
            </a:r>
            <a:r>
              <a:rPr lang="sv-SE" sz="2000" dirty="0" smtClean="0"/>
              <a:t>ibruktagande datum och fordonsår </a:t>
            </a:r>
            <a:r>
              <a:rPr lang="sv-SE" sz="2000" dirty="0" smtClean="0"/>
              <a:t>efter </a:t>
            </a:r>
            <a:r>
              <a:rPr lang="sv-SE" sz="2000" dirty="0"/>
              <a:t>det tekniska godkännandet</a:t>
            </a:r>
            <a:r>
              <a:rPr lang="sv-SE" sz="2000" dirty="0" smtClean="0"/>
              <a:t>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6220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Fastställande av </a:t>
            </a:r>
            <a:r>
              <a:rPr lang="sv-SE" dirty="0" smtClean="0"/>
              <a:t>fordonsår mm</a:t>
            </a:r>
            <a:endParaRPr lang="sv-SE" dirty="0" smtClean="0"/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7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268760"/>
            <a:ext cx="7627688" cy="34778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 smtClean="0"/>
              <a:t>Tidigare </a:t>
            </a:r>
            <a:r>
              <a:rPr lang="sv-SE" sz="2000" dirty="0"/>
              <a:t>registreringshandling </a:t>
            </a:r>
            <a:r>
              <a:rPr lang="sv-SE" sz="2000" dirty="0" smtClean="0"/>
              <a:t>används för att fastställa fordonsår mm om det inte är så att fordonet är ett </a:t>
            </a:r>
            <a:r>
              <a:rPr lang="sv-SE" sz="2000" dirty="0" err="1" smtClean="0"/>
              <a:t>amatörbygge</a:t>
            </a:r>
            <a:r>
              <a:rPr lang="sv-SE" sz="2000" dirty="0" smtClean="0"/>
              <a:t>.</a:t>
            </a:r>
          </a:p>
          <a:p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Fordon </a:t>
            </a:r>
            <a:r>
              <a:rPr lang="sv-SE" sz="2000" dirty="0"/>
              <a:t>som </a:t>
            </a:r>
            <a:r>
              <a:rPr lang="sv-SE" sz="2000" dirty="0" smtClean="0"/>
              <a:t>tillverkats </a:t>
            </a:r>
            <a:r>
              <a:rPr lang="sv-SE" sz="2000" dirty="0"/>
              <a:t>för mer än 20 år </a:t>
            </a:r>
            <a:r>
              <a:rPr lang="sv-SE" sz="2000" dirty="0" smtClean="0"/>
              <a:t>sen </a:t>
            </a:r>
            <a:r>
              <a:rPr lang="sv-SE" sz="2000" dirty="0"/>
              <a:t>får på begäran av fordonsägaren betraktas som taget i bruk, även om </a:t>
            </a:r>
            <a:r>
              <a:rPr lang="sv-SE" sz="2000" dirty="0" smtClean="0"/>
              <a:t>en </a:t>
            </a:r>
            <a:r>
              <a:rPr lang="sv-SE" sz="2000" dirty="0"/>
              <a:t>tidigare registrering eller ibruktagande inte </a:t>
            </a:r>
            <a:r>
              <a:rPr lang="sv-SE" sz="2000" dirty="0" smtClean="0"/>
              <a:t>kan visas. I så fall används tillverkningsdatum för </a:t>
            </a:r>
            <a:r>
              <a:rPr lang="sv-SE" sz="2000" dirty="0"/>
              <a:t>att fastställa datum för ibruktagande och fordonsår. Om tillverknings­datum inte </a:t>
            </a:r>
            <a:r>
              <a:rPr lang="sv-SE" sz="2000" dirty="0" smtClean="0"/>
              <a:t>kan fastställas, </a:t>
            </a:r>
            <a:r>
              <a:rPr lang="sv-SE" sz="2000" dirty="0"/>
              <a:t>ska </a:t>
            </a:r>
            <a:r>
              <a:rPr lang="sv-SE" sz="2000" dirty="0" smtClean="0"/>
              <a:t>års­modellen </a:t>
            </a:r>
            <a:r>
              <a:rPr lang="sv-SE" sz="2000" dirty="0"/>
              <a:t>eller </a:t>
            </a:r>
            <a:r>
              <a:rPr lang="sv-SE" sz="2000" dirty="0" smtClean="0"/>
              <a:t>tillverkningsåret </a:t>
            </a:r>
            <a:r>
              <a:rPr lang="sv-SE" sz="2000" dirty="0"/>
              <a:t>i stället ligga till grund för beslut om fordonsår.</a:t>
            </a:r>
          </a:p>
        </p:txBody>
      </p:sp>
    </p:spTree>
    <p:extLst>
      <p:ext uri="{BB962C8B-B14F-4D97-AF65-F5344CB8AC3E}">
        <p14:creationId xmlns:p14="http://schemas.microsoft.com/office/powerpoint/2010/main" val="147085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Uppbyggt motordrivet fordon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8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206617"/>
            <a:ext cx="7627688" cy="470898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/>
              <a:t>Fordonsidentifieringsnummer tilldelat av TS vid ursprungskontroll</a:t>
            </a:r>
          </a:p>
          <a:p>
            <a:r>
              <a:rPr lang="sv-SE" sz="2000" b="1" dirty="0"/>
              <a:t>YVV 12345678912345</a:t>
            </a:r>
          </a:p>
          <a:p>
            <a:endParaRPr lang="sv-SE" sz="2000" dirty="0"/>
          </a:p>
          <a:p>
            <a:r>
              <a:rPr lang="sv-SE" sz="2000" dirty="0" smtClean="0"/>
              <a:t>Tillverkad av </a:t>
            </a:r>
            <a:r>
              <a:rPr lang="sv-SE" sz="2000" b="1" dirty="0" smtClean="0"/>
              <a:t>enskild person </a:t>
            </a:r>
            <a:r>
              <a:rPr lang="sv-SE" sz="2000" dirty="0" smtClean="0"/>
              <a:t>för att motsvara </a:t>
            </a:r>
            <a:r>
              <a:rPr lang="sv-SE" sz="2000" dirty="0"/>
              <a:t>ett fordon som är </a:t>
            </a:r>
            <a:r>
              <a:rPr lang="sv-SE" sz="2000" b="1" dirty="0"/>
              <a:t>50 år eller äldre</a:t>
            </a:r>
            <a:r>
              <a:rPr lang="sv-SE" sz="2000" dirty="0"/>
              <a:t>, med tidstypiska avvikelser</a:t>
            </a:r>
            <a:r>
              <a:rPr lang="sv-SE" sz="2000" dirty="0" smtClean="0"/>
              <a:t>. Fordonets </a:t>
            </a:r>
            <a:r>
              <a:rPr lang="sv-SE" sz="2000" b="1" dirty="0" smtClean="0"/>
              <a:t>prestandan ska motsvara </a:t>
            </a:r>
            <a:r>
              <a:rPr lang="sv-SE" sz="2000" b="1" dirty="0"/>
              <a:t>fordonet </a:t>
            </a:r>
            <a:r>
              <a:rPr lang="sv-SE" sz="2000" dirty="0"/>
              <a:t>som det avser att likna </a:t>
            </a:r>
            <a:r>
              <a:rPr lang="sv-SE" sz="2000" dirty="0" smtClean="0"/>
              <a:t>(inte OK med betydligt </a:t>
            </a:r>
            <a:r>
              <a:rPr lang="sv-SE" sz="2000" dirty="0"/>
              <a:t>starkare motor än </a:t>
            </a:r>
            <a:r>
              <a:rPr lang="sv-SE" sz="2000" dirty="0" smtClean="0"/>
              <a:t>motsvarande fordon).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 smtClean="0"/>
              <a:t>Fordonskategori</a:t>
            </a:r>
            <a:r>
              <a:rPr lang="sv-SE" sz="2000" dirty="0"/>
              <a:t>: </a:t>
            </a:r>
            <a:r>
              <a:rPr lang="sv-SE" sz="2000" b="1" dirty="0" smtClean="0"/>
              <a:t>Övrigt</a:t>
            </a:r>
            <a:r>
              <a:rPr lang="sv-SE" sz="2000" dirty="0" smtClean="0"/>
              <a:t> eller tidigare registrerat i Sverige om tillverkad före 1970 och liknar en modell som funnits registrerad i Sverige. </a:t>
            </a:r>
          </a:p>
          <a:p>
            <a:r>
              <a:rPr lang="sv-SE" sz="2000" dirty="0" smtClean="0"/>
              <a:t>Årsmodell/Fordonsår som det fordon det motsvarar.</a:t>
            </a:r>
          </a:p>
          <a:p>
            <a:endParaRPr lang="sv-SE" sz="2000" dirty="0"/>
          </a:p>
          <a:p>
            <a:r>
              <a:rPr lang="sv-SE" sz="2000" dirty="0"/>
              <a:t>Fabrikatskod </a:t>
            </a:r>
            <a:r>
              <a:rPr lang="sv-SE" sz="2000" b="1" dirty="0"/>
              <a:t>Övrigt</a:t>
            </a:r>
            <a:r>
              <a:rPr lang="sv-SE" sz="2000" dirty="0"/>
              <a:t> samt </a:t>
            </a:r>
            <a:r>
              <a:rPr lang="sv-SE" sz="2000" dirty="0" smtClean="0"/>
              <a:t>fabrikat </a:t>
            </a:r>
            <a:r>
              <a:rPr lang="sv-SE" sz="2000" dirty="0"/>
              <a:t>som </a:t>
            </a:r>
            <a:r>
              <a:rPr lang="sv-SE" sz="2000" dirty="0" smtClean="0"/>
              <a:t>fordonet motsvarar + tillägg </a:t>
            </a:r>
            <a:r>
              <a:rPr lang="sv-SE" sz="2000" b="1" dirty="0" smtClean="0"/>
              <a:t>UPB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55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INTE uppbyggt motordrivet fordon</a:t>
            </a:r>
          </a:p>
        </p:txBody>
      </p:sp>
      <p:sp>
        <p:nvSpPr>
          <p:cNvPr id="6147" name="Platshållare för datum 3"/>
          <p:cNvSpPr>
            <a:spLocks noGrp="1"/>
          </p:cNvSpPr>
          <p:nvPr>
            <p:ph type="dt" sz="quarter" idx="10"/>
          </p:nvPr>
        </p:nvSpPr>
        <p:spPr bwMode="auto">
          <a:xfrm>
            <a:off x="6241270" y="6392862"/>
            <a:ext cx="2133600" cy="168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7E979-F57C-49B8-86A7-89D7E99243D6}" type="datetime1">
              <a:rPr lang="sv-SE" smtClean="0">
                <a:ea typeface="ＭＳ Ｐゴシック" pitchFamily="34" charset="-128"/>
              </a:rPr>
              <a:pPr/>
              <a:t>2022-08-02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6148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349FA-CD10-4F17-ADB9-2ADA9745D988}" type="slidenum">
              <a:rPr lang="sv-SE" smtClean="0">
                <a:ea typeface="ＭＳ Ｐゴシック" pitchFamily="34" charset="-128"/>
              </a:rPr>
              <a:pPr/>
              <a:t>9</a:t>
            </a:fld>
            <a:endParaRPr lang="sv-SE" dirty="0" smtClean="0">
              <a:ea typeface="ＭＳ Ｐゴシック" pitchFamily="34" charset="-128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47182" y="1491288"/>
            <a:ext cx="7627688" cy="163121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 smtClean="0"/>
              <a:t>Fordon som byggts upp av företag</a:t>
            </a:r>
          </a:p>
          <a:p>
            <a:endParaRPr lang="sv-SE" sz="2000" dirty="0" smtClean="0"/>
          </a:p>
          <a:p>
            <a:r>
              <a:rPr lang="sv-SE" sz="2000" dirty="0" smtClean="0"/>
              <a:t>Personbil</a:t>
            </a:r>
            <a:r>
              <a:rPr lang="sv-SE" sz="2000" dirty="0"/>
              <a:t>, lätt lastbil eller motorcykel </a:t>
            </a:r>
            <a:r>
              <a:rPr lang="sv-SE" sz="2000" dirty="0" smtClean="0"/>
              <a:t>som byggts upp med så stora  av­vikelser </a:t>
            </a:r>
            <a:r>
              <a:rPr lang="sv-SE" sz="2000" dirty="0"/>
              <a:t>att </a:t>
            </a:r>
            <a:r>
              <a:rPr lang="sv-SE" sz="2000" dirty="0" smtClean="0"/>
              <a:t>det räknas som ett </a:t>
            </a:r>
            <a:r>
              <a:rPr lang="sv-SE" sz="2000" dirty="0"/>
              <a:t>ombyggt eller amatörbyggt fordon</a:t>
            </a:r>
            <a:r>
              <a:rPr lang="sv-SE" sz="2000" dirty="0" smtClean="0"/>
              <a:t>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8076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_OH_Liggande_sv">
  <a:themeElements>
    <a:clrScheme name="Transportstyrelsens färger">
      <a:dk1>
        <a:srgbClr val="000000"/>
      </a:dk1>
      <a:lt1>
        <a:srgbClr val="FFFFFF"/>
      </a:lt1>
      <a:dk2>
        <a:srgbClr val="4D4F53"/>
      </a:dk2>
      <a:lt2>
        <a:srgbClr val="E1E5E3"/>
      </a:lt2>
      <a:accent1>
        <a:srgbClr val="005BBB"/>
      </a:accent1>
      <a:accent2>
        <a:srgbClr val="E2A550"/>
      </a:accent2>
      <a:accent3>
        <a:srgbClr val="CCCC00"/>
      </a:accent3>
      <a:accent4>
        <a:srgbClr val="AC227F"/>
      </a:accent4>
      <a:accent5>
        <a:srgbClr val="3C97D1"/>
      </a:accent5>
      <a:accent6>
        <a:srgbClr val="CFCFE3"/>
      </a:accent6>
      <a:hlink>
        <a:srgbClr val="16235A"/>
      </a:hlink>
      <a:folHlink>
        <a:srgbClr val="572045"/>
      </a:folHlink>
    </a:clrScheme>
    <a:fontScheme name="Transportstyrelse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5" charset="-128"/>
          </a:defRPr>
        </a:defPPr>
      </a:lstStyle>
    </a:lnDef>
  </a:objectDefaults>
  <a:extraClrSchemeLst>
    <a:extraClrScheme>
      <a:clrScheme name="7_OH_Liggand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TS_OH_Liggande_sv</Template>
  <TotalTime>8351</TotalTime>
  <Words>1219</Words>
  <Application>Microsoft Office PowerPoint</Application>
  <PresentationFormat>Bildspel på skärmen (4:3)</PresentationFormat>
  <Paragraphs>193</Paragraphs>
  <Slides>19</Slides>
  <Notes>19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Times New Roman</vt:lpstr>
      <vt:lpstr>TS_OH_Liggande_sv</vt:lpstr>
      <vt:lpstr>Nya regler för teknisk identifiering </vt:lpstr>
      <vt:lpstr>Behov och målsättning</vt:lpstr>
      <vt:lpstr>Nya definitioner</vt:lpstr>
      <vt:lpstr>Underlag för BO</vt:lpstr>
      <vt:lpstr>4 Kategorier med underkategorier</vt:lpstr>
      <vt:lpstr>Fastställande av fordonsår mm</vt:lpstr>
      <vt:lpstr>Fastställande av fordonsår mm</vt:lpstr>
      <vt:lpstr>Uppbyggt motordrivet fordon</vt:lpstr>
      <vt:lpstr>INTE uppbyggt motordrivet fordon</vt:lpstr>
      <vt:lpstr>Uppbyggd släpvagn till bil</vt:lpstr>
      <vt:lpstr>Amatörbygge - Ombygge</vt:lpstr>
      <vt:lpstr>Byte av identitetsbärare</vt:lpstr>
      <vt:lpstr>Byte av identitetsbärare</vt:lpstr>
      <vt:lpstr>Olika identitetsbärare – olika krav</vt:lpstr>
      <vt:lpstr>Olika identitetsbärare – olika krav</vt:lpstr>
      <vt:lpstr>Väsentliga delar</vt:lpstr>
      <vt:lpstr>Fordon med krockskada</vt:lpstr>
      <vt:lpstr>När det slagit helt stopp</vt:lpstr>
      <vt:lpstr>Blir det enklare nu?</vt:lpstr>
    </vt:vector>
  </TitlesOfParts>
  <Company>Vägverket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Trafikregistret</dc:title>
  <dc:creator>karin.hogberg</dc:creator>
  <cp:lastModifiedBy>Sundin Ingela</cp:lastModifiedBy>
  <cp:revision>710</cp:revision>
  <dcterms:created xsi:type="dcterms:W3CDTF">2008-12-02T08:36:36Z</dcterms:created>
  <dcterms:modified xsi:type="dcterms:W3CDTF">2022-08-02T07:15:50Z</dcterms:modified>
</cp:coreProperties>
</file>